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4" r:id="rId17"/>
  </p:sldIdLst>
  <p:sldSz cx="12192000" cy="6858000"/>
  <p:notesSz cx="6858000" cy="9144000"/>
  <p:embeddedFontLst>
    <p:embeddedFont>
      <p:font typeface="NSimSun" panose="02010609030101010101" pitchFamily="49" charset="-122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-90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C09BC-4E1F-484F-9C15-8B7934FC2592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FB07-91DF-4817-99E4-98A5210D3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DFB07-91DF-4817-99E4-98A5210D32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5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71635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19142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5579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32073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5886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88155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5587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73859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7440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3206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6134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C1BA3-2DEA-47BC-AE72-B5690EC28DF1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789F5-BB8A-47F5-8FDB-1353ECDB0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7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0644" y="694855"/>
            <a:ext cx="8550711" cy="22648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2000" b="1" dirty="0" smtClean="0">
                <a:solidFill>
                  <a:schemeClr val="bg1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УРОК</a:t>
            </a:r>
            <a:r>
              <a:rPr lang="ru-RU" sz="8000" b="1" dirty="0" smtClean="0">
                <a:solidFill>
                  <a:schemeClr val="bg1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МУЖЕСТВА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09410"/>
            <a:ext cx="12192000" cy="1656177"/>
          </a:xfrm>
          <a:prstGeom prst="rect">
            <a:avLst/>
          </a:prstGeom>
          <a:solidFill>
            <a:srgbClr val="FF0000">
              <a:alpha val="29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80000" bIns="18000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КРАСНОЙ АРМИИ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ОСВОБОЖДЕНИИ СТРАН ЕВРОПЫ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НАЦИЗМА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620" y="4971169"/>
            <a:ext cx="11482760" cy="1446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75-Й ГОДОВЩИНЕ </a:t>
            </a:r>
            <a:b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 ОСВОБОДИТЕЛЬНОЙ МИССИИ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83" y="350154"/>
            <a:ext cx="1683888" cy="24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510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7736" y="319471"/>
            <a:ext cx="835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СЕВЕРНОЙ НОРВЕГИИ</a:t>
            </a:r>
            <a:endParaRPr lang="ru-RU" sz="3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1091346"/>
            <a:ext cx="5943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Петсамо-Киркенесская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операция (7–29 октября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1944)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проводилась войсками Карельского фронта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(К.А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Мерецков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силами Северного флота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(адмирал А.Г. Головко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15 октября советские войска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освободили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г.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Петсамо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(Печенгу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перенесли боевые действия на норвежскую территорию.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Боевые действия наших войск проходили в сложной обстановке Крайнего Севера. Немцы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оборудовали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 гранитных скалах бункеры, доты, дзоты. 25 октября советские войска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освободили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Киркенес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 им помогало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норвежское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население.</a:t>
            </a:r>
          </a:p>
          <a:p>
            <a:endParaRPr lang="ru-RU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29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октября части Красной Армии перешли к обороне.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сентябре 1945 г. они покинули территорию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Северной Норвегии.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6" t="6648" r="7870"/>
          <a:stretch/>
        </p:blipFill>
        <p:spPr>
          <a:xfrm>
            <a:off x="389029" y="1223717"/>
            <a:ext cx="5439861" cy="390844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429459"/>
            <a:ext cx="621792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Десантные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части Северного флота на пути к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военно-морской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базе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Киркенес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в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Норвегии. 1944. </a:t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Автор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съемки: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Р.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Диамент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5429459"/>
            <a:ext cx="609600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ХОДЕ ОСВОБОЖДЕНИЯ СЕВЕРНОЙ НОРВЕГИИ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ПОТЕРИ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КРАСНОЙ АРМИИ СОСТАВИЛИ БОЛЕЕ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000 ЧЕЛОВЕК РАНЕНЫМИ И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УБИТЫМИ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90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7900" y="308811"/>
            <a:ext cx="564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АВСТРИИ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7" y="2536586"/>
            <a:ext cx="5365873" cy="34488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31571" y="876213"/>
            <a:ext cx="8654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ходе Венской операции (16 марта – 15 апреля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1945)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войска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3-го 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(Ф.И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Толбухин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части сил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2-го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(Р.Я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Малиновский) фронтов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30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марта 1945 г. вступили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территорию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Австрии.13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апреля Вена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была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полностью освобождена войсками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3-го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фронта.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Венцы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встречали бойцов Красной Армии как освободителей.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3" y="6207538"/>
            <a:ext cx="112343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ХОДЕ ОСВОБОЖДЕНИЯ ВОСТОЧНОЙ АВСТРИИ И ВЕНЫ ПОГИБЛО 26 ТЫС. СОВЕТСКИХ СОЛДАТ </a:t>
            </a:r>
            <a:endParaRPr lang="ru-RU" sz="2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79" y="2536586"/>
            <a:ext cx="5359758" cy="34487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35" b="-1"/>
          <a:stretch/>
        </p:blipFill>
        <p:spPr>
          <a:xfrm>
            <a:off x="377321" y="200659"/>
            <a:ext cx="2300155" cy="33471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9261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598" y="254897"/>
            <a:ext cx="946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ОСТРОВА БОРНХОЛЬМ (ДАНИЯ)</a:t>
            </a:r>
            <a:endParaRPr lang="ru-RU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5745" y="981513"/>
            <a:ext cx="48820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Датский остров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Борнхольм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был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превращен немецким командованием в базу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своих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кораблей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 эвакуации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большого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количества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войск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из Померании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9 мая 1945 г. была проведена десантная операция Балтийского флота и войск 2-го Белорусского фронта по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освобождению острова. </a:t>
            </a:r>
          </a:p>
          <a:p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Советские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войска покинули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Борнхольм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5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апреля 1946 г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638" y="1113155"/>
            <a:ext cx="6572057" cy="48849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637" y="6112375"/>
            <a:ext cx="115131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 освобождении о. </a:t>
            </a:r>
            <a:r>
              <a:rPr lang="ru-RU" sz="27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Борнхольм</a:t>
            </a:r>
            <a:r>
              <a:rPr lang="ru-RU" sz="2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погибли 30 военнослужащих Красной Армии</a:t>
            </a:r>
            <a:endParaRPr lang="ru-RU" sz="27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2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4606" y="139873"/>
            <a:ext cx="962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БЕРЛИНСКАЯ ОПЕРАЦИЯ (16 АПРЕЛЯ – 8 МАЯ 1945)</a:t>
            </a:r>
            <a:endParaRPr lang="ru-RU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4231" y="697948"/>
            <a:ext cx="1019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16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апреля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1945 г.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перешли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наступление войска 1-го Белорусского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Г.К. Жуков)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1-го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(И.С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. Конев)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фронтов;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18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апреля </a:t>
            </a: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2-го Белорусского фронта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(К.К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. Рокоссовский)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29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апреля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начались тяжелые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бои за рейхстаг.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 мая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Берлинский гарнизон капитулировал.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112" y="1761408"/>
            <a:ext cx="4478660" cy="29472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931" y="1761408"/>
            <a:ext cx="4409911" cy="29472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" y="67021"/>
            <a:ext cx="2687237" cy="3661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591513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ПОТЕРИ СОВЕТСКИХ ВОЙСК В БЕРЛИНСКОЙ ОПЕРАЦИИ УБИТЫМИ И РАНЕНЫМИ </a:t>
            </a:r>
            <a:br>
              <a:rPr lang="ru-RU" sz="2000" b="1" spc="5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spc="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ПРЕВЫСИЛИ 350 ТЫС. ЧЕЛОВЕК, ИЗ НИХ БЕЗВОЗВРАТНЫЕ ПОТЕРИ – 78 ТЫС. ЧЕЛОВЕК </a:t>
            </a:r>
            <a:endParaRPr lang="ru-RU" sz="2000" b="1" spc="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2343" y="4817752"/>
            <a:ext cx="1178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Поздним вечером 8 мая 1945 г. Г.К. Жуков вместе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представителями английского,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американского и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французского командования официально принял в </a:t>
            </a:r>
            <a:r>
              <a:rPr lang="ru-RU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Карлсхорсте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пригороде Берлина) безоговорочную капитуляцию германских войск. </a:t>
            </a:r>
          </a:p>
        </p:txBody>
      </p:sp>
    </p:spTree>
    <p:extLst>
      <p:ext uri="{BB962C8B-B14F-4D97-AF65-F5344CB8AC3E}">
        <p14:creationId xmlns:p14="http://schemas.microsoft.com/office/powerpoint/2010/main" val="234192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598" y="265762"/>
            <a:ext cx="80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СПАСЕНИЕ КУЛЬТУРНЫХ ЦЕННОСТЕЙ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64" y="1116298"/>
            <a:ext cx="5503247" cy="34676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532" y="1116298"/>
            <a:ext cx="5572763" cy="34676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" y="4867320"/>
            <a:ext cx="12172668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 января 1945 г. Красная Армия освободила Краков.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Этот красивейший польский город был спасен благодаря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командующему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1-м Украинским фронтом маршалу И.С.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Коневу,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запретившему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использование в боях за Краков тяжелой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артиллерии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, и группе советских разведчиков во главе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А.Н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Ботяном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, уничтоживших склад со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взрывчаткой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5562" y="4879596"/>
            <a:ext cx="5500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Спасение и сохранение для человечества шедевров Дрезденской картинной галереи стало возможным благодаря подвигу советских саперов,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затем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профессионализму советских реставраторов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музейных работников, восстановивших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эти картины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после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войны.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964" y="399946"/>
            <a:ext cx="9548176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КОМАНДУЮЩИЕ ФРОНТАМИ</a:t>
            </a:r>
            <a:endParaRPr lang="ru-RU" sz="5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402692"/>
            <a:ext cx="12192000" cy="25197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6137" y="4822135"/>
            <a:ext cx="2307335" cy="7848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Г.К. Жуков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1-й Белорусский фронт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2652183" y="4821056"/>
            <a:ext cx="2244989" cy="7848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К.К. Рокоссовский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2-й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Белорусский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фронт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674" y="4821056"/>
            <a:ext cx="2243818" cy="7848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И.С. Конев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1-й Украинский фронт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1364" y="4805473"/>
            <a:ext cx="2286000" cy="7848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Р.Я. Малиновский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2-й Украинский фронт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7410" y="4893793"/>
            <a:ext cx="2295713" cy="7848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Ф.И. </a:t>
            </a:r>
            <a:r>
              <a:rPr lang="ru-RU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Толбухин</a:t>
            </a:r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3-й Украинский фронт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981" y="1797210"/>
            <a:ext cx="2129099" cy="29043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41" y="1797210"/>
            <a:ext cx="2164648" cy="29043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426" y="1797210"/>
            <a:ext cx="2196567" cy="29043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297" y="1797210"/>
            <a:ext cx="2038140" cy="29043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582" y="1797210"/>
            <a:ext cx="2139225" cy="29043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483981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3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137" y="175937"/>
            <a:ext cx="11768265" cy="5386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РОЛЬ КРАСНОЙ АРМИИ В ОСВОБОЖДЕНИИ СТРАН ЕВРОПЫ ОТ НАЦИЗМА</a:t>
            </a:r>
            <a:endParaRPr lang="ru-RU" sz="29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727" y="637947"/>
            <a:ext cx="11677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марта 1944-го до сентября 1945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гг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в боях за пределами своей страны участвовало около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7 млн советских воинов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Они полностью или частично освободили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13 государств Европы и Азии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населением свыше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147 млн чел.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Сразу после освобождения территории Европы от оккупации основной задачей Красной Армии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Советской Военной администрации стало налаживание и обустройство мирной жизни.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4864983"/>
            <a:ext cx="296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 снабжении молоком детей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 Берлина. 19 июня 1945.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16" y="1987286"/>
            <a:ext cx="4467226" cy="28652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451424" y="4495651"/>
            <a:ext cx="446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Немецкие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дети,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 молоком...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Берлин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0419" y="1982085"/>
            <a:ext cx="3444023" cy="463096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13610" y="5075201"/>
            <a:ext cx="4623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 ОСВОБОЖДЕНИИ ЕВРОПЫ ПОТЕРИ КРАСНОЙ АРМИИ И ФЛОТА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СОСТАВИЛИ 4 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000 000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СОЛДАТ И ОФИЦЕРОВ,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ИЗ НИХ ОКОЛО 1 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000 000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ЧЕЛОВЕК – 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БЕЗВОЗВРАТНЫЕ ПОТЕРИ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39200" y="1830247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Солдаты раздают кашу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горожанам.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Берлин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середина мая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1945. 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065" y="2577417"/>
            <a:ext cx="3026645" cy="214840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024" y="5813865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56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9901" y="223922"/>
            <a:ext cx="880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ИСТОКИ И СМЫСЛ ОСВОБОДИТЕЛЬНОЙ МИССИИ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КРАСНОЙ АРМИИ В ЕВРОПЕ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7813" y="2984690"/>
            <a:ext cx="5689473" cy="33239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2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Австрия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Чехословакия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Албания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Польша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Дания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Норвегия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ru-RU" sz="30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Люксембург</a:t>
            </a:r>
            <a:endParaRPr lang="ru-RU" sz="3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Нидерланды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Бельгия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Франция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Югославия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Греция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14" y="1518407"/>
            <a:ext cx="5091986" cy="50060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096000" y="1525062"/>
            <a:ext cx="6096000" cy="1200329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началу Великой Отечественной войны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фашистским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блоком в Европе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были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оккупированы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12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стран: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866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834" y="323632"/>
            <a:ext cx="1059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ВЫВОД ИЗ ВОЙНЫ И ОСВОБОЖДЕНИЕ РУМЫНИИ</a:t>
            </a:r>
            <a:endParaRPr lang="ru-RU" sz="3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38" y="1283516"/>
            <a:ext cx="6261947" cy="41081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" y="5669280"/>
            <a:ext cx="1219200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Жители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Бухареста приветствуют советские войска,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вступившие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город.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31 августа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1944.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Автор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съемки: А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Новиков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3410" y="1180164"/>
            <a:ext cx="51755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ЯССКО-КИШИНЕВСКАЯ ОПЕРАЦИЯ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(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20-29 августа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1944) проводилась войсками: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2-го Украинского фронта (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Р.Я. 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Малиновский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3-го Украинского фронта (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Ф.И. </a:t>
            </a:r>
            <a:r>
              <a:rPr lang="ru-RU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Толбухин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) 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 indent="265113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Во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взаимодействии с Черноморским флотом 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 indent="265113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(адмирал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Ф.С. Октябрьский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)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Дунайской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военной</a:t>
            </a:r>
          </a:p>
          <a:p>
            <a:pPr indent="265113"/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флотилией (вице-адмирал</a:t>
            </a: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С.Г. Горшков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).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3" y="3321070"/>
            <a:ext cx="53302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ИТОГИ: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Полностью разгромлена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группа армий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«Южная Украина»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31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августа в освобожденный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румынскими патриотами </a:t>
            </a:r>
            <a:r>
              <a:rPr lang="ru-RU" spc="-6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Бухарест вступили соединения </a:t>
            </a:r>
            <a:r>
              <a:rPr lang="ru-RU" spc="-6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2-го </a:t>
            </a:r>
            <a:r>
              <a:rPr lang="ru-RU" spc="-6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Украинского </a:t>
            </a:r>
            <a:r>
              <a:rPr lang="ru-RU" spc="-6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фронта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25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октября 1944 г.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завершено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полное освобождение страны. 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4257" y="5720073"/>
            <a:ext cx="7601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ПОТЕРИ КРАСНОЙ АРМИИ: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286 тыс. человек, из них 69 тыс. – убитыми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350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0666" y="286903"/>
            <a:ext cx="6948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ПОЛЬШИ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56" y="2417074"/>
            <a:ext cx="3577076" cy="375862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788" y="2417073"/>
            <a:ext cx="6958453" cy="375862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10894" y="871678"/>
            <a:ext cx="9358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ВИСЛО-ОДЕРСКАЯ ОПЕРАЦИЯ (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12 января – 3 февраля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1945) </a:t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проводилась силами 1-го Белорусского (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Г.К. Жуков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1-го Украинского фронтов (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И.С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. Конев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17 января 1945 г. была освобождена столица Польши – Варшава. 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27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января 1945 г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советскими войсками был освобожден концентрационный лагерь смерти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Освенцим.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Этот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день установлен ООН как Международный день памяти жертв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Холокоста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34" y="171000"/>
            <a:ext cx="1778384" cy="32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-110076" y="624376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БОЯХ ЗА ОСВОБОЖДЕНИЕ ПОЛЬШИ ОТДАЛИ СВОЮ ЖИЗНЬ БОЛЕЕ 600 ТЫС. СОВЕТСКИХ ВОИНОВ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97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3992" y="178940"/>
            <a:ext cx="645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БОЛГАРИИ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76" y="2749583"/>
            <a:ext cx="6326333" cy="34751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565" y="379691"/>
            <a:ext cx="4639933" cy="584505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99149" y="1601209"/>
            <a:ext cx="2121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«…Стоит над горою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Алёша,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Болгарии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русский солдат»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764" y="6103377"/>
            <a:ext cx="523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Встреча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советских войск на улицах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Софии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18258"/>
            <a:ext cx="70958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5 сентября 1944 г.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Советский Союз объявил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войну Болгарии,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которая входила в фашистский блок.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8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сентября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передовые части 3-го Украинского фронта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Ф.И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. </a:t>
            </a:r>
            <a:r>
              <a:rPr lang="ru-RU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Толбухин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без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единого выстрела пересекли румыно-болгарскую границу.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Практически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все население вышло встречать бойцов Красной Армии.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12 часов дня болгарское правительство заявило,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что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находится в состоянии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войны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Германией.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47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9683" y="181751"/>
            <a:ext cx="785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ЧЕХОСЛОВАКИИ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95"/>
          <a:stretch/>
        </p:blipFill>
        <p:spPr>
          <a:xfrm>
            <a:off x="337102" y="2193865"/>
            <a:ext cx="5482583" cy="321633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27" b="6030"/>
          <a:stretch/>
        </p:blipFill>
        <p:spPr>
          <a:xfrm>
            <a:off x="6366618" y="2192228"/>
            <a:ext cx="5525740" cy="321797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62222" y="860928"/>
            <a:ext cx="887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Пражская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операция (6 – 11 мая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1945)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стала последней наступательной операцией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Красной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Армии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Великой Отечественной войне.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 освобождении Праги были задействованы силы трех фронтов – 1-го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(И.С. Конев), 2-го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Р.Я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. Малиновский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и 4-го 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А.И. Еременко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867906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ПОЛМИЛЛИОНА БОЙЦОВ ПОТЕРЯЛА КРАСНАЯ АРМИЯ В БОЯХ ЗА ОСВОБОЖДЕНИЕ ЧЕХОСЛОВАКИИ,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140 ТЫС. ИЗ НИХ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–</a:t>
            </a: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ПОГИБШИМИ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62" y="243519"/>
            <a:ext cx="1643770" cy="2985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31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155" y="182881"/>
            <a:ext cx="1107629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ВЫВОД ИЗ ВОЙНЫ И ОСВОБОЖДЕНИЕ ВЕНГРИИ</a:t>
            </a:r>
            <a:endParaRPr lang="ru-RU" sz="3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ходе </a:t>
            </a:r>
            <a:r>
              <a:rPr lang="ru-RU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Дебреценской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операции (6–28 октября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1944)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Красная Армия освободила около 30% венгерской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территории.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После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Балатонской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операции 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марте – апреле 1945 г. части Красной Армии завершили освобождение Венгрии.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8" b="2545"/>
          <a:stretch/>
        </p:blipFill>
        <p:spPr>
          <a:xfrm>
            <a:off x="587580" y="1761123"/>
            <a:ext cx="5252400" cy="30575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8718" y="4886419"/>
            <a:ext cx="542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Бойцы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штурмовой группы под командованием лейтенанта Я.С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Горынина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ведут бой на одной из улиц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Будапешта. Январь, 1945.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5" b="8100"/>
          <a:stretch/>
        </p:blipFill>
        <p:spPr>
          <a:xfrm>
            <a:off x="6330390" y="1761123"/>
            <a:ext cx="5371200" cy="30575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82498" y="4889045"/>
            <a:ext cx="571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Группа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советских бойцов, участвовавших в боях за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Будапешт.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Февраль,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1945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913256"/>
            <a:ext cx="121920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ОКОЛО 140 ТЫС. СОВЕТСКИХ ВОИНОВ ПОГИБЛО В ХОДЕ БОЕВ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 ТЕРРИТОРИИ ВЕНГРИИ – СОЮЗНИЦЫ НАЦИСТСКОЙ ГЕРМАНИИ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19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5418" y="154349"/>
            <a:ext cx="6570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ОСВОБОЖДЕНИЕ ЮГОСЛАВИИ</a:t>
            </a:r>
            <a:endParaRPr lang="ru-RU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61" y="2286000"/>
            <a:ext cx="5359554" cy="34184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894" y="2286000"/>
            <a:ext cx="3058963" cy="34184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973662"/>
            <a:ext cx="12192000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Советские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 югославские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воины, г.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Крушевац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Октябрь, 1944.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5694" y="5973662"/>
            <a:ext cx="305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Советские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саперы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освобожденном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Белграде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8071" y="684744"/>
            <a:ext cx="9167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Белградская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операция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28 сентября – 20 октября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1944) 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проводилась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войсками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3-го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(Ф.И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Толбухин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части сил 2-го Украинского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(Р.Я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Малиновский) фронтов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совместно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 частями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Народно-освободительной армии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Югославии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(И.Б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. Тито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К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исходу 20 октября были полностью освобождены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Белград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и большая часть Сербии.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26880" y="2286000"/>
            <a:ext cx="3187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ХОДЕ БЕЛГРАДСКОЙ </a:t>
            </a:r>
            <a:b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ОПЕРАЦИИ ПОТЕРИ </a:t>
            </a:r>
            <a:b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КРАСНОЙ АРМИИ</a:t>
            </a:r>
            <a:b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СОСТАВИЛИ </a:t>
            </a:r>
            <a:b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35 ТЫС. 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7" b="-5463"/>
          <a:stretch/>
        </p:blipFill>
        <p:spPr>
          <a:xfrm>
            <a:off x="335788" y="276153"/>
            <a:ext cx="1998098" cy="3042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936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8004" y="255833"/>
            <a:ext cx="782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ВЫВОД ИЗ ВОЙНЫ ФИНЛЯНДИИ</a:t>
            </a:r>
            <a:endParaRPr lang="ru-RU" sz="3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706" y="1112582"/>
            <a:ext cx="62761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Выборгско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-Петрозаводская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операция (10 июня – 9 августа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1944)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проводилась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войсками Ленинградского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(Л.А. Говоров) и Карельского (К.А. Мерецков)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фронтов при поддержке Балтийского флота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(адмирал В.Ф.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Трибуц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 и Ладожской военной флотилии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(контр-адмирал В.С. 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Чероков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).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Операция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завершила Битву за Ленинград.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25 августа финское руководство обратилось к СССР с предложением о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перемирии,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 4 сентября 1944 г. заявило о разрыве отношений с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Германией. 19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сентября в Москве было подписано соглашение о перемирии между СССР и Великобританией, с одной стороны, и Финляндией, с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другой.</a:t>
            </a:r>
          </a:p>
          <a:p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 1 октября финские части начали преследование немецких войск, которые отступали все далее на север страны – в богатый никелем район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Петсамо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(Печенга).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39695"/>
            <a:ext cx="12191999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Выборгско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-Петрозаводская стратегическая наступательная операция.</a:t>
            </a:r>
            <a:b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 июня - 9 августа 1944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0" y="1163781"/>
            <a:ext cx="5182129" cy="45304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6" y="215533"/>
            <a:ext cx="645192" cy="6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0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737</Words>
  <Application>Microsoft Office PowerPoint</Application>
  <PresentationFormat>Произвольный</PresentationFormat>
  <Paragraphs>134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Times New Roman</vt:lpstr>
      <vt:lpstr>NSimSun</vt:lpstr>
      <vt:lpstr>Calibri Light</vt:lpstr>
      <vt:lpstr>Arial Narrow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Алексеев Дмитрий Евгеньевич</dc:creator>
  <cp:lastModifiedBy>Миронов Иван Викторович</cp:lastModifiedBy>
  <cp:revision>176</cp:revision>
  <dcterms:created xsi:type="dcterms:W3CDTF">2018-07-04T09:57:31Z</dcterms:created>
  <dcterms:modified xsi:type="dcterms:W3CDTF">2019-04-24T09:50:39Z</dcterms:modified>
</cp:coreProperties>
</file>